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9" r:id="rId3"/>
    <p:sldId id="266" r:id="rId4"/>
    <p:sldId id="257" r:id="rId5"/>
    <p:sldId id="265" r:id="rId6"/>
    <p:sldId id="259" r:id="rId7"/>
    <p:sldId id="260" r:id="rId8"/>
    <p:sldId id="268" r:id="rId9"/>
    <p:sldId id="261" r:id="rId10"/>
    <p:sldId id="264" r:id="rId11"/>
    <p:sldId id="263" r:id="rId12"/>
    <p:sldId id="25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1500" y="-1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1005AD8-D51A-407F-8AA1-0046F9C98BC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E754A48-8ED2-4E69-B9B9-6C32BDA29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005AD8-D51A-407F-8AA1-0046F9C98BC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754A48-8ED2-4E69-B9B9-6C32BDA290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005AD8-D51A-407F-8AA1-0046F9C98BC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754A48-8ED2-4E69-B9B9-6C32BDA290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005AD8-D51A-407F-8AA1-0046F9C98BC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754A48-8ED2-4E69-B9B9-6C32BDA290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005AD8-D51A-407F-8AA1-0046F9C98BC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754A48-8ED2-4E69-B9B9-6C32BDA29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005AD8-D51A-407F-8AA1-0046F9C98BC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754A48-8ED2-4E69-B9B9-6C32BDA290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005AD8-D51A-407F-8AA1-0046F9C98BC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754A48-8ED2-4E69-B9B9-6C32BDA29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1005AD8-D51A-407F-8AA1-0046F9C98BC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754A48-8ED2-4E69-B9B9-6C32BDA29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1005AD8-D51A-407F-8AA1-0046F9C98BC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E754A48-8ED2-4E69-B9B9-6C32BDA290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005AD8-D51A-407F-8AA1-0046F9C98BC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754A48-8ED2-4E69-B9B9-6C32BDA29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005AD8-D51A-407F-8AA1-0046F9C98BC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754A48-8ED2-4E69-B9B9-6C32BDA29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1005AD8-D51A-407F-8AA1-0046F9C98BC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E754A48-8ED2-4E69-B9B9-6C32BDA290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052737"/>
            <a:ext cx="7774632" cy="25477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chemeClr val="tx1"/>
                </a:solidFill>
              </a:rPr>
              <a:t>Р</a:t>
            </a:r>
            <a:r>
              <a:rPr lang="ru-RU" sz="4800" b="1" dirty="0" smtClean="0">
                <a:solidFill>
                  <a:schemeClr val="tx1"/>
                </a:solidFill>
              </a:rPr>
              <a:t>езультаты </a:t>
            </a:r>
            <a:r>
              <a:rPr lang="ru-RU" sz="4800" b="1" dirty="0">
                <a:solidFill>
                  <a:schemeClr val="tx1"/>
                </a:solidFill>
              </a:rPr>
              <a:t>работы отделения </a:t>
            </a:r>
            <a:r>
              <a:rPr lang="ru-RU" sz="4800" b="1" dirty="0" smtClean="0">
                <a:solidFill>
                  <a:schemeClr val="tx1"/>
                </a:solidFill>
              </a:rPr>
              <a:t/>
            </a:r>
            <a:br>
              <a:rPr lang="ru-RU" sz="4800" b="1" dirty="0" smtClean="0">
                <a:solidFill>
                  <a:schemeClr val="tx1"/>
                </a:solidFill>
              </a:rPr>
            </a:br>
            <a:r>
              <a:rPr lang="ru-RU" sz="4800" b="1" dirty="0" smtClean="0">
                <a:solidFill>
                  <a:schemeClr val="tx1"/>
                </a:solidFill>
              </a:rPr>
              <a:t>«</a:t>
            </a:r>
            <a:r>
              <a:rPr lang="ru-RU" sz="4800" b="1" dirty="0">
                <a:solidFill>
                  <a:schemeClr val="tx1"/>
                </a:solidFill>
              </a:rPr>
              <a:t>Гостиничный сервис</a:t>
            </a:r>
            <a:r>
              <a:rPr lang="ru-RU" sz="4800" b="1" dirty="0" smtClean="0">
                <a:solidFill>
                  <a:schemeClr val="tx1"/>
                </a:solidFill>
              </a:rPr>
              <a:t>»</a:t>
            </a:r>
            <a:br>
              <a:rPr lang="ru-RU" sz="4800" b="1" dirty="0" smtClean="0">
                <a:solidFill>
                  <a:schemeClr val="tx1"/>
                </a:solidFill>
              </a:rPr>
            </a:br>
            <a:r>
              <a:rPr lang="ru-RU" sz="4800" b="1" dirty="0" smtClean="0">
                <a:solidFill>
                  <a:schemeClr val="tx1"/>
                </a:solidFill>
              </a:rPr>
              <a:t>2016 год. 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sz="5400" dirty="0" smtClean="0">
                <a:solidFill>
                  <a:schemeClr val="tx1"/>
                </a:solidFill>
              </a:rPr>
              <a:t>Воспитательная работа </a:t>
            </a:r>
            <a:endParaRPr lang="ru-RU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3960440" cy="2640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Концерт «День учителя» </a:t>
            </a:r>
            <a:r>
              <a:rPr lang="ru-RU" sz="4000" b="1" dirty="0" smtClean="0">
                <a:solidFill>
                  <a:schemeClr val="tx1"/>
                </a:solidFill>
              </a:rPr>
              <a:t>05.10.2016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412776"/>
            <a:ext cx="3707904" cy="2471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077072"/>
            <a:ext cx="3576419" cy="2384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572000" y="4149080"/>
            <a:ext cx="4248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 октября 2016 г. На отделении «Гостиничный сервис» состоялся праздничный концерт «День </a:t>
            </a:r>
            <a:r>
              <a:rPr lang="ru-RU" dirty="0" smtClean="0"/>
              <a:t>учителя». Студенты отделения </a:t>
            </a:r>
            <a:r>
              <a:rPr lang="ru-RU" dirty="0" smtClean="0"/>
              <a:t>подготовили поздравительные </a:t>
            </a:r>
            <a:r>
              <a:rPr lang="ru-RU" dirty="0" smtClean="0"/>
              <a:t>номера </a:t>
            </a:r>
            <a:r>
              <a:rPr lang="ru-RU" dirty="0" smtClean="0"/>
              <a:t>и пожелали творческих успехов всему педагогическому </a:t>
            </a:r>
            <a:r>
              <a:rPr lang="ru-RU" dirty="0" smtClean="0"/>
              <a:t>коллективу.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nfzal\Desktop\на портал\Этикет\IMG_60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4320481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</a:rPr>
              <a:t>Программа «Этикет»</a:t>
            </a:r>
            <a:r>
              <a:rPr lang="en-US" sz="4800" b="1" dirty="0" smtClean="0">
                <a:solidFill>
                  <a:schemeClr val="tx1"/>
                </a:solidFill>
              </a:rPr>
              <a:t/>
            </a:r>
            <a:br>
              <a:rPr lang="en-US" sz="4800" b="1" dirty="0" smtClean="0">
                <a:solidFill>
                  <a:schemeClr val="tx1"/>
                </a:solidFill>
              </a:rPr>
            </a:br>
            <a:r>
              <a:rPr lang="ru-RU" sz="4800" dirty="0" smtClean="0">
                <a:solidFill>
                  <a:schemeClr val="tx1"/>
                </a:solidFill>
              </a:rPr>
              <a:t>«Фуршет» </a:t>
            </a:r>
            <a:r>
              <a:rPr lang="ru-RU" sz="4800" b="1" dirty="0" smtClean="0">
                <a:solidFill>
                  <a:schemeClr val="tx1"/>
                </a:solidFill>
              </a:rPr>
              <a:t> </a:t>
            </a:r>
            <a:r>
              <a:rPr lang="ru-RU" sz="4800" b="1" dirty="0" smtClean="0">
                <a:solidFill>
                  <a:schemeClr val="tx1"/>
                </a:solidFill>
              </a:rPr>
              <a:t>01.11.2016 </a:t>
            </a:r>
            <a:endParaRPr lang="ru-RU" sz="4800" b="1" dirty="0">
              <a:solidFill>
                <a:schemeClr val="tx1"/>
              </a:solidFill>
            </a:endParaRPr>
          </a:p>
        </p:txBody>
      </p:sp>
      <p:pic>
        <p:nvPicPr>
          <p:cNvPr id="4099" name="Picture 3" descr="C:\Users\konfzal\Desktop\на портал\Этикет\IMG_60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628800"/>
            <a:ext cx="4215608" cy="2810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4869160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 ноября 2016 на отделении проводился «</a:t>
            </a:r>
            <a:r>
              <a:rPr lang="ru-RU" sz="2000" dirty="0" smtClean="0"/>
              <a:t>Этикет, просвещенный </a:t>
            </a:r>
            <a:r>
              <a:rPr lang="ru-RU" sz="2000" dirty="0" smtClean="0"/>
              <a:t>правилам  поведению во время </a:t>
            </a:r>
            <a:r>
              <a:rPr lang="ru-RU" sz="2000" dirty="0" smtClean="0"/>
              <a:t>ф</a:t>
            </a:r>
            <a:r>
              <a:rPr lang="ru-RU" sz="2000" dirty="0" smtClean="0"/>
              <a:t>уршета.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onfzal\Desktop\на портал\День рождения\IMG_609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3348372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4900" b="1" dirty="0" smtClean="0">
                <a:solidFill>
                  <a:schemeClr val="tx1"/>
                </a:solidFill>
              </a:rPr>
              <a:t>День рождения отделения </a:t>
            </a:r>
            <a:r>
              <a:rPr lang="ru-RU" sz="4900" b="1" dirty="0" smtClean="0">
                <a:solidFill>
                  <a:schemeClr val="tx1"/>
                </a:solidFill>
              </a:rPr>
              <a:t>02.11.2016</a:t>
            </a:r>
            <a:r>
              <a:rPr lang="ru-RU" sz="5300" b="1" dirty="0" smtClean="0"/>
              <a:t/>
            </a:r>
            <a:br>
              <a:rPr lang="ru-RU" sz="5300" b="1" dirty="0" smtClean="0"/>
            </a:br>
            <a:endParaRPr lang="ru-RU" b="1" dirty="0"/>
          </a:p>
        </p:txBody>
      </p:sp>
      <p:pic>
        <p:nvPicPr>
          <p:cNvPr id="1027" name="Picture 3" descr="C:\Users\konfzal\Desktop\на портал\День рождения\Рисунок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340768"/>
            <a:ext cx="3744416" cy="2109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konfzal\Desktop\на портал\День рождения\Рисунок3.png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0" y="3645024"/>
            <a:ext cx="2939437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807296" y="3573016"/>
            <a:ext cx="60131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263" algn="just"/>
            <a:r>
              <a:rPr lang="ru-RU" dirty="0" smtClean="0"/>
              <a:t>2 ноября 2016 г. </a:t>
            </a:r>
            <a:r>
              <a:rPr lang="ru-RU" dirty="0" smtClean="0"/>
              <a:t>н</a:t>
            </a:r>
            <a:r>
              <a:rPr lang="ru-RU" dirty="0" smtClean="0"/>
              <a:t>а </a:t>
            </a:r>
            <a:r>
              <a:rPr lang="ru-RU" dirty="0" smtClean="0"/>
              <a:t>отделении «Гостиничный сервис» состоялся праздничный концерт в честь дня рождения </a:t>
            </a:r>
            <a:r>
              <a:rPr lang="ru-RU" dirty="0" smtClean="0"/>
              <a:t>отделения. Студенты подготовили </a:t>
            </a:r>
            <a:r>
              <a:rPr lang="ru-RU" dirty="0" smtClean="0"/>
              <a:t>поздравительные номера, </a:t>
            </a:r>
            <a:r>
              <a:rPr lang="ru-RU" dirty="0" smtClean="0"/>
              <a:t>преподаватели поздравили отделение </a:t>
            </a:r>
            <a:r>
              <a:rPr lang="ru-RU" dirty="0" smtClean="0"/>
              <a:t>с </a:t>
            </a:r>
            <a:r>
              <a:rPr lang="ru-RU" dirty="0" smtClean="0"/>
              <a:t>д</a:t>
            </a:r>
            <a:r>
              <a:rPr lang="ru-RU" dirty="0" smtClean="0"/>
              <a:t>нем рождения песней. </a:t>
            </a:r>
          </a:p>
          <a:p>
            <a:pPr indent="449263" algn="just"/>
            <a:r>
              <a:rPr lang="ru-RU" dirty="0" smtClean="0"/>
              <a:t>После </a:t>
            </a:r>
            <a:r>
              <a:rPr lang="ru-RU" dirty="0" smtClean="0"/>
              <a:t>праздничного концерта состоялся </a:t>
            </a:r>
            <a:r>
              <a:rPr lang="ru-RU" dirty="0" smtClean="0"/>
              <a:t>фуршет, </a:t>
            </a:r>
            <a:r>
              <a:rPr lang="ru-RU" dirty="0" smtClean="0"/>
              <a:t>для которого все группы испекли  </a:t>
            </a:r>
            <a:r>
              <a:rPr lang="ru-RU" dirty="0" smtClean="0"/>
              <a:t>праздничные торты.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nfzal\Desktop\на портал\День народного единства\IMG_619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692696"/>
            <a:ext cx="3960440" cy="2640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День народного единства </a:t>
            </a:r>
            <a:r>
              <a:rPr lang="ru-RU" sz="3200" b="1" dirty="0" smtClean="0">
                <a:solidFill>
                  <a:schemeClr val="tx1"/>
                </a:solidFill>
              </a:rPr>
              <a:t>04.11.2016 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2051" name="Picture 3" descr="C:\Users\konfzal\Desktop\на портал\День народного единства\IMG_61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1532" y="764705"/>
            <a:ext cx="3564396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67544" y="3212976"/>
            <a:ext cx="83529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dirty="0" smtClean="0"/>
              <a:t>В </a:t>
            </a:r>
            <a:r>
              <a:rPr lang="ru-RU" dirty="0" smtClean="0"/>
              <a:t>рамках месячника правовых знаний, прошедшего в Колледже в ноябре- декабре 2016 г., на отделении </a:t>
            </a:r>
            <a:r>
              <a:rPr lang="ru-RU" dirty="0" smtClean="0"/>
              <a:t>«Гостиничный сервис» </a:t>
            </a:r>
            <a:r>
              <a:rPr lang="ru-RU" dirty="0" smtClean="0"/>
              <a:t>прошли классные часы и викторина, посвященные Дню Конституции . </a:t>
            </a:r>
            <a:r>
              <a:rPr lang="ru-RU" dirty="0" smtClean="0"/>
              <a:t>В викторине приняли </a:t>
            </a:r>
            <a:r>
              <a:rPr lang="ru-RU" dirty="0" smtClean="0"/>
              <a:t>участие 99 студентов. </a:t>
            </a:r>
            <a:endParaRPr lang="ru-RU" dirty="0" smtClean="0"/>
          </a:p>
          <a:p>
            <a:pPr indent="449263" algn="just"/>
            <a:r>
              <a:rPr lang="ru-RU" dirty="0" smtClean="0"/>
              <a:t>Наибольшее </a:t>
            </a:r>
            <a:r>
              <a:rPr lang="ru-RU" dirty="0" smtClean="0"/>
              <a:t>количество правильных ответов дали студенты гр. </a:t>
            </a:r>
            <a:r>
              <a:rPr lang="ru-RU" dirty="0" smtClean="0"/>
              <a:t>210 - </a:t>
            </a:r>
            <a:r>
              <a:rPr lang="ru-RU" dirty="0" err="1" smtClean="0"/>
              <a:t>Генералова</a:t>
            </a:r>
            <a:r>
              <a:rPr lang="ru-RU" dirty="0" smtClean="0"/>
              <a:t> М., </a:t>
            </a:r>
            <a:r>
              <a:rPr lang="ru-RU" dirty="0" err="1" smtClean="0"/>
              <a:t>Глуховская</a:t>
            </a:r>
            <a:r>
              <a:rPr lang="ru-RU" dirty="0" smtClean="0"/>
              <a:t> П., Косарева Л., </a:t>
            </a:r>
            <a:r>
              <a:rPr lang="ru-RU" dirty="0" err="1" smtClean="0"/>
              <a:t>Манский</a:t>
            </a:r>
            <a:r>
              <a:rPr lang="ru-RU" dirty="0" smtClean="0"/>
              <a:t> Н., </a:t>
            </a:r>
            <a:r>
              <a:rPr lang="ru-RU" dirty="0" err="1" smtClean="0"/>
              <a:t>Мехтиев</a:t>
            </a:r>
            <a:r>
              <a:rPr lang="ru-RU" dirty="0" smtClean="0"/>
              <a:t> А., Полякова Е.,  и Сазонова М., гр.310 </a:t>
            </a:r>
            <a:r>
              <a:rPr lang="ru-RU" dirty="0" smtClean="0"/>
              <a:t>- </a:t>
            </a:r>
            <a:r>
              <a:rPr lang="ru-RU" dirty="0" err="1" smtClean="0"/>
              <a:t>Гундарева</a:t>
            </a:r>
            <a:r>
              <a:rPr lang="ru-RU" dirty="0" smtClean="0"/>
              <a:t> </a:t>
            </a:r>
            <a:r>
              <a:rPr lang="ru-RU" dirty="0" smtClean="0"/>
              <a:t>К., Мишкина А., Морозова М., </a:t>
            </a:r>
            <a:r>
              <a:rPr lang="ru-RU" dirty="0" err="1" smtClean="0"/>
              <a:t>Свидская</a:t>
            </a:r>
            <a:r>
              <a:rPr lang="ru-RU" dirty="0" smtClean="0"/>
              <a:t> П.  и </a:t>
            </a:r>
            <a:r>
              <a:rPr lang="ru-RU" dirty="0" smtClean="0"/>
              <a:t>гр.115 - </a:t>
            </a:r>
            <a:r>
              <a:rPr lang="ru-RU" dirty="0" err="1" smtClean="0"/>
              <a:t>Бобиев</a:t>
            </a:r>
            <a:r>
              <a:rPr lang="ru-RU" dirty="0" smtClean="0"/>
              <a:t> Д., </a:t>
            </a:r>
            <a:r>
              <a:rPr lang="ru-RU" dirty="0" smtClean="0"/>
              <a:t>Кулешова Е</a:t>
            </a:r>
            <a:r>
              <a:rPr lang="ru-RU" dirty="0" smtClean="0"/>
              <a:t>., </a:t>
            </a:r>
            <a:r>
              <a:rPr lang="ru-RU" dirty="0" err="1" smtClean="0"/>
              <a:t>Макалатия</a:t>
            </a:r>
            <a:r>
              <a:rPr lang="ru-RU" dirty="0" smtClean="0"/>
              <a:t> Э. и Рощина Л. </a:t>
            </a:r>
            <a:endParaRPr lang="ru-RU" dirty="0" smtClean="0"/>
          </a:p>
          <a:p>
            <a:pPr indent="449263" algn="just"/>
            <a:r>
              <a:rPr lang="ru-RU" dirty="0" smtClean="0"/>
              <a:t>Викторину </a:t>
            </a:r>
            <a:r>
              <a:rPr lang="ru-RU" dirty="0" smtClean="0"/>
              <a:t>подготовила и провела преподаватель правовых дисциплин </a:t>
            </a:r>
            <a:r>
              <a:rPr lang="ru-RU" dirty="0" smtClean="0"/>
              <a:t>Лидия Вениаминовна Ковтун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79712" y="2636912"/>
            <a:ext cx="5484516" cy="365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136904" cy="3154362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Встреча </a:t>
            </a:r>
            <a:r>
              <a:rPr lang="ru-RU" sz="4400" b="1" dirty="0">
                <a:solidFill>
                  <a:schemeClr val="tx1"/>
                </a:solidFill>
              </a:rPr>
              <a:t>с масштабным социальным </a:t>
            </a:r>
            <a:r>
              <a:rPr lang="ru-RU" sz="4400" b="1" dirty="0" smtClean="0">
                <a:solidFill>
                  <a:schemeClr val="tx1"/>
                </a:solidFill>
              </a:rPr>
              <a:t>проектом</a:t>
            </a:r>
            <a:br>
              <a:rPr lang="ru-RU" sz="4400" b="1" dirty="0" smtClean="0">
                <a:solidFill>
                  <a:schemeClr val="tx1"/>
                </a:solidFill>
              </a:rPr>
            </a:br>
            <a:r>
              <a:rPr lang="ru-RU" sz="4400" b="1" dirty="0" smtClean="0">
                <a:solidFill>
                  <a:schemeClr val="tx1"/>
                </a:solidFill>
              </a:rPr>
              <a:t> </a:t>
            </a:r>
            <a:r>
              <a:rPr lang="ru-RU" sz="4400" b="1" dirty="0">
                <a:solidFill>
                  <a:schemeClr val="tx1"/>
                </a:solidFill>
              </a:rPr>
              <a:t>«Мир на ощупь» 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534988">
              <a:buNone/>
            </a:pPr>
            <a:r>
              <a:rPr lang="ru-RU" sz="4400" dirty="0" smtClean="0"/>
              <a:t>Студенты отделения «Гостиничный сервис» активно принимают участие в </a:t>
            </a:r>
            <a:r>
              <a:rPr lang="ru-RU" sz="4400" dirty="0" smtClean="0"/>
              <a:t>благотворительных акциях:</a:t>
            </a:r>
            <a:endParaRPr lang="ru-RU" sz="4400" dirty="0" smtClean="0"/>
          </a:p>
          <a:p>
            <a:pPr marL="0" indent="534988">
              <a:spcBef>
                <a:spcPts val="1200"/>
              </a:spcBef>
              <a:buNone/>
            </a:pPr>
            <a:r>
              <a:rPr lang="ru-RU" sz="4400" dirty="0" smtClean="0"/>
              <a:t> </a:t>
            </a:r>
            <a:r>
              <a:rPr lang="ru-RU" sz="4400" dirty="0" smtClean="0"/>
              <a:t>«</a:t>
            </a:r>
            <a:r>
              <a:rPr lang="ru-RU" sz="4400" dirty="0" smtClean="0"/>
              <a:t>Донор крови» - </a:t>
            </a:r>
            <a:r>
              <a:rPr lang="ru-RU" sz="4400" dirty="0" smtClean="0"/>
              <a:t> приняли участие 16 студентов,</a:t>
            </a:r>
            <a:endParaRPr lang="ru-RU" sz="4400" dirty="0" smtClean="0"/>
          </a:p>
          <a:p>
            <a:pPr marL="0" indent="534988">
              <a:buNone/>
            </a:pPr>
            <a:r>
              <a:rPr lang="ru-RU" sz="4400" dirty="0" smtClean="0"/>
              <a:t>«Новогодний подарок детям сиротам» </a:t>
            </a:r>
            <a:r>
              <a:rPr lang="ru-RU" sz="4400" dirty="0" smtClean="0"/>
              <a:t>- приняли участие все группы </a:t>
            </a:r>
            <a:r>
              <a:rPr lang="ru-RU" sz="4400" dirty="0" smtClean="0"/>
              <a:t>отделения.</a:t>
            </a:r>
            <a:endParaRPr lang="ru-RU" sz="4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tx1"/>
                </a:solidFill>
              </a:rPr>
              <a:t>Благотворительные акции</a:t>
            </a:r>
            <a:endParaRPr lang="ru-RU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340768"/>
            <a:ext cx="3744416" cy="2496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Конкурс «Мы ищем таланты» </a:t>
            </a:r>
            <a:endParaRPr lang="ru-RU" sz="4800" dirty="0">
              <a:solidFill>
                <a:schemeClr val="tx1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340768"/>
            <a:ext cx="3707904" cy="2471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789040"/>
            <a:ext cx="4139952" cy="2759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933056"/>
            <a:ext cx="4032448" cy="2688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476672"/>
            <a:ext cx="8136904" cy="7494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1800"/>
              </a:spcAft>
            </a:pPr>
            <a:r>
              <a:rPr lang="ru-RU" sz="4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Профориентационная</a:t>
            </a:r>
            <a:r>
              <a:rPr lang="ru-RU" sz="4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работа</a:t>
            </a:r>
          </a:p>
          <a:p>
            <a:pPr marL="514350" indent="-514350">
              <a:spcAft>
                <a:spcPts val="1200"/>
              </a:spcAft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tx1"/>
                </a:solidFill>
              </a:rPr>
              <a:t>Участие </a:t>
            </a:r>
            <a:r>
              <a:rPr lang="ru-RU" sz="2800" dirty="0" smtClean="0">
                <a:solidFill>
                  <a:schemeClr val="tx1"/>
                </a:solidFill>
              </a:rPr>
              <a:t>агитбригады в форуме «Навстречу профессии» в доме молодежи «Квадрат»</a:t>
            </a:r>
          </a:p>
          <a:p>
            <a:pPr marL="514350" indent="-514350">
              <a:spcAft>
                <a:spcPts val="1200"/>
              </a:spcAft>
              <a:buFont typeface="Arial" pitchFamily="34" charset="0"/>
              <a:buChar char="•"/>
            </a:pPr>
            <a:r>
              <a:rPr lang="ru-RU" sz="2800" dirty="0" smtClean="0"/>
              <a:t>Участие </a:t>
            </a:r>
            <a:r>
              <a:rPr lang="ru-RU" sz="2800" dirty="0"/>
              <a:t>студенческого совета отделения в  школе </a:t>
            </a:r>
            <a:r>
              <a:rPr lang="ru-RU" sz="2800" dirty="0" smtClean="0"/>
              <a:t>«Студенческий пресс-центр» </a:t>
            </a:r>
          </a:p>
          <a:p>
            <a:pPr marL="514350" indent="-514350">
              <a:spcAft>
                <a:spcPts val="1200"/>
              </a:spcAft>
              <a:buFont typeface="Arial" pitchFamily="34" charset="0"/>
              <a:buChar char="•"/>
            </a:pPr>
            <a:r>
              <a:rPr lang="ru-RU" sz="2800" dirty="0" smtClean="0"/>
              <a:t>Участие </a:t>
            </a:r>
            <a:r>
              <a:rPr lang="ru-RU" sz="2800" dirty="0" smtClean="0"/>
              <a:t>в </a:t>
            </a:r>
            <a:r>
              <a:rPr lang="ru-RU" sz="2800" dirty="0" smtClean="0"/>
              <a:t>«Неделе инноваций»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г. Санкт – Петербурга  13.12.2016.</a:t>
            </a:r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268760"/>
            <a:ext cx="7992888" cy="4968552"/>
          </a:xfrm>
        </p:spPr>
        <p:txBody>
          <a:bodyPr>
            <a:noAutofit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Международный </a:t>
            </a:r>
            <a:r>
              <a:rPr lang="ru-RU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день борьбы с коррупцией </a:t>
            </a: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анонимное </a:t>
            </a: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анкетирование  студентов 1</a:t>
            </a: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курса </a:t>
            </a: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целью определения уровня правовой грамотности </a:t>
            </a: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60 студентов.</a:t>
            </a: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Социально – психологическое тестирование на предмет раннего выявления незаконного потребления наркотических средств и психотропных веществ 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- 91 студент.</a:t>
            </a: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Анкетирование в целях независимой оценки качества образовательных услуг -</a:t>
            </a:r>
            <a:r>
              <a:rPr lang="en-US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108</a:t>
            </a: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человек (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73</a:t>
            </a:r>
            <a:r>
              <a:rPr lang="en-US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студента </a:t>
            </a: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родителей).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548681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Анкетирование студентов </a:t>
            </a:r>
            <a:endParaRPr lang="ru-RU" sz="4800" b="1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onfzal\Desktop\на портал\новый год\20161221_1430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196753"/>
            <a:ext cx="4283968" cy="2409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Новогодний </a:t>
            </a: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концерт </a:t>
            </a: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21.12.2016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konfzal\Desktop\на портал\новый год\20161221_1433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268760"/>
            <a:ext cx="3752416" cy="2110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konfzal\Desktop\на портал\новый год\20161221_1440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33057"/>
            <a:ext cx="3968442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139952" y="3573016"/>
            <a:ext cx="47525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21 декабря 2016 на отделении « проводился новогодний концерт «Русская зимняя сказка</a:t>
            </a:r>
            <a:r>
              <a:rPr lang="ru-RU" sz="2400" dirty="0" smtClean="0"/>
              <a:t>». </a:t>
            </a:r>
            <a:r>
              <a:rPr lang="ru-RU" sz="2400" dirty="0" smtClean="0"/>
              <a:t>С</a:t>
            </a:r>
            <a:r>
              <a:rPr lang="ru-RU" sz="2400" dirty="0" smtClean="0"/>
              <a:t>туденты </a:t>
            </a:r>
            <a:r>
              <a:rPr lang="ru-RU" sz="2400" dirty="0" smtClean="0"/>
              <a:t>подготовили </a:t>
            </a:r>
            <a:r>
              <a:rPr lang="ru-RU" sz="2400" dirty="0" smtClean="0"/>
              <a:t>поздравления: </a:t>
            </a:r>
            <a:r>
              <a:rPr lang="ru-RU" sz="2400" dirty="0" smtClean="0"/>
              <a:t>русские народные танцы «Яблочко», «Барыня», новогодние песни.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481054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 </a:t>
            </a:r>
            <a:r>
              <a:rPr lang="ru-RU" dirty="0" smtClean="0">
                <a:solidFill>
                  <a:schemeClr val="tx1"/>
                </a:solidFill>
              </a:rPr>
              <a:t>результатам работы </a:t>
            </a:r>
            <a:r>
              <a:rPr lang="ru-RU" dirty="0" smtClean="0">
                <a:solidFill>
                  <a:schemeClr val="tx1"/>
                </a:solidFill>
              </a:rPr>
              <a:t>за семестр 47 лучших </a:t>
            </a:r>
            <a:r>
              <a:rPr lang="ru-RU" b="1" dirty="0" smtClean="0">
                <a:solidFill>
                  <a:schemeClr val="tx1"/>
                </a:solidFill>
              </a:rPr>
              <a:t>студентов отделения были награждены билетами </a:t>
            </a:r>
            <a:r>
              <a:rPr lang="ru-RU" b="1" dirty="0">
                <a:solidFill>
                  <a:schemeClr val="tx1"/>
                </a:solidFill>
              </a:rPr>
              <a:t>в </a:t>
            </a:r>
            <a:r>
              <a:rPr lang="ru-RU" b="1" dirty="0" smtClean="0">
                <a:solidFill>
                  <a:schemeClr val="tx1"/>
                </a:solidFill>
              </a:rPr>
              <a:t>театры и на концерты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301</TotalTime>
  <Words>360</Words>
  <Application>Microsoft Office PowerPoint</Application>
  <PresentationFormat>Экран 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Открытая</vt:lpstr>
      <vt:lpstr>Результаты работы отделения  «Гостиничный сервис» 2016 год. </vt:lpstr>
      <vt:lpstr>Концерт «День учителя» 05.10.2016</vt:lpstr>
      <vt:lpstr>Программа «Этикет» «Фуршет»  01.11.2016 </vt:lpstr>
      <vt:lpstr> День рождения отделения 02.11.2016 </vt:lpstr>
      <vt:lpstr>День народного единства 04.11.2016 </vt:lpstr>
      <vt:lpstr>Встреча с масштабным социальным проектом  «Мир на ощупь»  </vt:lpstr>
      <vt:lpstr>Благотворительные акции</vt:lpstr>
      <vt:lpstr>Конкурс «Мы ищем таланты» </vt:lpstr>
      <vt:lpstr>Слайд 9</vt:lpstr>
      <vt:lpstr>  1. Международный день борьбы с коррупцией  -  анонимное  анкетирование  студентов 1 курса с целью определения уровня правовой грамотности - 60 студентов. 2. Социально – психологическое тестирование на предмет раннего выявления незаконного потребления наркотических средств и психотропных веществ  - 91 студент. 3. Анкетирование в целях независимой оценки качества образовательных услуг -  108 человек (73 студента и 35 родителей). </vt:lpstr>
      <vt:lpstr>Новогодний концерт 21.12.2016</vt:lpstr>
      <vt:lpstr>По результатам работы за семестр 47 лучших студентов отделения были награждены билетами в театры и на концерты.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работы отделения «Гостиничный сервис»</dc:title>
  <dc:creator>Мельник гр.216</dc:creator>
  <cp:lastModifiedBy>admin</cp:lastModifiedBy>
  <cp:revision>40</cp:revision>
  <dcterms:created xsi:type="dcterms:W3CDTF">2016-12-28T08:32:59Z</dcterms:created>
  <dcterms:modified xsi:type="dcterms:W3CDTF">2017-01-18T11:40:29Z</dcterms:modified>
</cp:coreProperties>
</file>